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Average"/>
      <p:regular r:id="rId15"/>
    </p:embeddedFont>
    <p:embeddedFont>
      <p:font typeface="Oswald"/>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Average-regular.fntdata"/><Relationship Id="rId14" Type="http://schemas.openxmlformats.org/officeDocument/2006/relationships/slide" Target="slides/slide10.xml"/><Relationship Id="rId17" Type="http://schemas.openxmlformats.org/officeDocument/2006/relationships/font" Target="fonts/Oswald-bold.fntdata"/><Relationship Id="rId16" Type="http://schemas.openxmlformats.org/officeDocument/2006/relationships/font" Target="fonts/Oswald-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2" name="Shape 12"/>
            <p:cNvSpPr/>
            <p:nvPr/>
          </p:nvSpPr>
          <p:spPr>
            <a:xfrm>
              <a:off x="47996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a:off x="41375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14" name="Shape 14"/>
          <p:cNvSpPr txBox="1"/>
          <p:nvPr>
            <p:ph type="ctrTitle"/>
          </p:nvPr>
        </p:nvSpPr>
        <p:spPr>
          <a:xfrm>
            <a:off x="671257" y="990800"/>
            <a:ext cx="7801500" cy="1730100"/>
          </a:xfrm>
          <a:prstGeom prst="rect">
            <a:avLst/>
          </a:prstGeom>
        </p:spPr>
        <p:txBody>
          <a:bodyPr anchorCtr="0" anchor="b"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5" name="Shape 15"/>
          <p:cNvSpPr txBox="1"/>
          <p:nvPr>
            <p:ph idx="1" type="subTitle"/>
          </p:nvPr>
        </p:nvSpPr>
        <p:spPr>
          <a:xfrm>
            <a:off x="671250" y="3174875"/>
            <a:ext cx="78015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16" name="Shape 16"/>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9" name="Shape 49"/>
        <p:cNvGrpSpPr/>
        <p:nvPr/>
      </p:nvGrpSpPr>
      <p:grpSpPr>
        <a:xfrm>
          <a:off x="0" y="0"/>
          <a:ext cx="0" cy="0"/>
          <a:chOff x="0" y="0"/>
          <a:chExt cx="0" cy="0"/>
        </a:xfrm>
      </p:grpSpPr>
      <p:sp>
        <p:nvSpPr>
          <p:cNvPr id="50" name="Shape 50"/>
          <p:cNvSpPr txBox="1"/>
          <p:nvPr>
            <p:ph type="title"/>
          </p:nvPr>
        </p:nvSpPr>
        <p:spPr>
          <a:xfrm>
            <a:off x="311700" y="1255275"/>
            <a:ext cx="8520600" cy="18906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51" name="Shape 51"/>
          <p:cNvSpPr txBox="1"/>
          <p:nvPr>
            <p:ph idx="1" type="body"/>
          </p:nvPr>
        </p:nvSpPr>
        <p:spPr>
          <a:xfrm>
            <a:off x="311700" y="32284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2" name="Shape 52"/>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7" name="Shape 17"/>
        <p:cNvGrpSpPr/>
        <p:nvPr/>
      </p:nvGrpSpPr>
      <p:grpSpPr>
        <a:xfrm>
          <a:off x="0" y="0"/>
          <a:ext cx="0" cy="0"/>
          <a:chOff x="0" y="0"/>
          <a:chExt cx="0" cy="0"/>
        </a:xfrm>
      </p:grpSpPr>
      <p:sp>
        <p:nvSpPr>
          <p:cNvPr id="18" name="Shape 18"/>
          <p:cNvSpPr txBox="1"/>
          <p:nvPr>
            <p:ph type="title"/>
          </p:nvPr>
        </p:nvSpPr>
        <p:spPr>
          <a:xfrm>
            <a:off x="671250" y="2141250"/>
            <a:ext cx="7852200" cy="8610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9" name="Shape 19"/>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6" name="Shape 26"/>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1" name="Shape 31"/>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5" name="Shape 3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62271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38" name="Shape 3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9"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1" name="Shape 4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2" name="Shape 42"/>
          <p:cNvSpPr txBox="1"/>
          <p:nvPr>
            <p:ph type="title"/>
          </p:nvPr>
        </p:nvSpPr>
        <p:spPr>
          <a:xfrm>
            <a:off x="265500" y="1081400"/>
            <a:ext cx="4045200" cy="1710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3" name="Shape 43"/>
          <p:cNvSpPr txBox="1"/>
          <p:nvPr>
            <p:ph idx="1" type="subTitle"/>
          </p:nvPr>
        </p:nvSpPr>
        <p:spPr>
          <a:xfrm>
            <a:off x="265500" y="2845200"/>
            <a:ext cx="4045200" cy="1345500"/>
          </a:xfrm>
          <a:prstGeom prst="rect">
            <a:avLst/>
          </a:prstGeom>
        </p:spPr>
        <p:txBody>
          <a:bodyPr anchorCtr="0" anchor="t" bIns="91425" lIns="91425" rIns="91425" tIns="91425"/>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5" name="Shape 4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p:txBody>
      </p:sp>
      <p:sp>
        <p:nvSpPr>
          <p:cNvPr id="48" name="Shape 4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p:txBody>
      </p:sp>
      <p:sp>
        <p:nvSpPr>
          <p:cNvPr id="8" name="Shape 8"/>
          <p:cNvSpPr txBox="1"/>
          <p:nvPr>
            <p:ph idx="12" type="sldNum"/>
          </p:nvPr>
        </p:nvSpPr>
        <p:spPr>
          <a:xfrm>
            <a:off x="8490250" y="4681009"/>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sp>
        <p:nvSpPr>
          <p:cNvPr id="59" name="Shape 59"/>
          <p:cNvSpPr txBox="1"/>
          <p:nvPr>
            <p:ph type="ctrTitle"/>
          </p:nvPr>
        </p:nvSpPr>
        <p:spPr>
          <a:xfrm>
            <a:off x="671257" y="990800"/>
            <a:ext cx="7801500" cy="1730100"/>
          </a:xfrm>
          <a:prstGeom prst="rect">
            <a:avLst/>
          </a:prstGeom>
        </p:spPr>
        <p:txBody>
          <a:bodyPr anchorCtr="0" anchor="b" bIns="91425" lIns="91425" rIns="91425" tIns="91425">
            <a:noAutofit/>
          </a:bodyPr>
          <a:lstStyle/>
          <a:p>
            <a:pPr lvl="0">
              <a:spcBef>
                <a:spcPts val="0"/>
              </a:spcBef>
              <a:buNone/>
            </a:pPr>
            <a:r>
              <a:rPr lang="en"/>
              <a:t>FoodGapp</a:t>
            </a:r>
          </a:p>
        </p:txBody>
      </p:sp>
      <p:sp>
        <p:nvSpPr>
          <p:cNvPr id="60" name="Shape 60"/>
          <p:cNvSpPr txBox="1"/>
          <p:nvPr>
            <p:ph idx="1" type="subTitle"/>
          </p:nvPr>
        </p:nvSpPr>
        <p:spPr>
          <a:xfrm>
            <a:off x="671250" y="3174875"/>
            <a:ext cx="7801500" cy="792600"/>
          </a:xfrm>
          <a:prstGeom prst="rect">
            <a:avLst/>
          </a:prstGeom>
        </p:spPr>
        <p:txBody>
          <a:bodyPr anchorCtr="0" anchor="t" bIns="91425" lIns="91425" rIns="91425" tIns="91425">
            <a:noAutofit/>
          </a:bodyPr>
          <a:lstStyle/>
          <a:p>
            <a:pPr lvl="0">
              <a:spcBef>
                <a:spcPts val="0"/>
              </a:spcBef>
              <a:buNone/>
            </a:pPr>
            <a:r>
              <a:rPr lang="en"/>
              <a:t>a solution for food waste in Delaware</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6" name="Shape 116"/>
        <p:cNvGrpSpPr/>
        <p:nvPr/>
      </p:nvGrpSpPr>
      <p:grpSpPr>
        <a:xfrm>
          <a:off x="0" y="0"/>
          <a:ext cx="0" cy="0"/>
          <a:chOff x="0" y="0"/>
          <a:chExt cx="0" cy="0"/>
        </a:xfrm>
      </p:grpSpPr>
      <p:pic>
        <p:nvPicPr>
          <p:cNvPr id="117" name="Shape 117"/>
          <p:cNvPicPr preferRelativeResize="0"/>
          <p:nvPr/>
        </p:nvPicPr>
        <p:blipFill>
          <a:blip r:embed="rId3">
            <a:alphaModFix/>
          </a:blip>
          <a:stretch>
            <a:fillRect/>
          </a:stretch>
        </p:blipFill>
        <p:spPr>
          <a:xfrm>
            <a:off x="3091075" y="152400"/>
            <a:ext cx="2721768"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The challenge</a:t>
            </a:r>
          </a:p>
        </p:txBody>
      </p:sp>
      <p:sp>
        <p:nvSpPr>
          <p:cNvPr id="66" name="Shape 66"/>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2400"/>
              <a:t>Develop a tool that allows the Food Bank of Delaware, our Hunger Relief Partners, and our volunteers to better coordinate efforts to reduce food waste and maximize opportunities for volunteers.</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0" name="Shape 70"/>
        <p:cNvGrpSpPr/>
        <p:nvPr/>
      </p:nvGrpSpPr>
      <p:grpSpPr>
        <a:xfrm>
          <a:off x="0" y="0"/>
          <a:ext cx="0" cy="0"/>
          <a:chOff x="0" y="0"/>
          <a:chExt cx="0" cy="0"/>
        </a:xfrm>
      </p:grpSpPr>
      <p:sp>
        <p:nvSpPr>
          <p:cNvPr id="71" name="Shape 7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Our solution: FoodGapp</a:t>
            </a:r>
          </a:p>
        </p:txBody>
      </p:sp>
      <p:sp>
        <p:nvSpPr>
          <p:cNvPr id="72" name="Shape 72"/>
          <p:cNvSpPr txBox="1"/>
          <p:nvPr>
            <p:ph idx="1" type="body"/>
          </p:nvPr>
        </p:nvSpPr>
        <p:spPr>
          <a:xfrm>
            <a:off x="311700" y="1152475"/>
            <a:ext cx="3999900" cy="3416400"/>
          </a:xfrm>
          <a:prstGeom prst="rect">
            <a:avLst/>
          </a:prstGeom>
        </p:spPr>
        <p:txBody>
          <a:bodyPr anchorCtr="0" anchor="t" bIns="91425" lIns="91425" rIns="91425" tIns="91425">
            <a:noAutofit/>
          </a:bodyPr>
          <a:lstStyle/>
          <a:p>
            <a:pPr lvl="0">
              <a:spcBef>
                <a:spcPts val="0"/>
              </a:spcBef>
              <a:buNone/>
            </a:pPr>
            <a:r>
              <a:rPr lang="en" sz="1500"/>
              <a:t>In order to harness the potential of excess food that restaurants would normally discard, the enthusiasm of Food Bank volunteers, and the robust network of Hunger Relief Partners, our app will connect volunteer drivers to food pickup opportunities in real time, using location data and openly available restaurant data, and route those drivers to nearby Hunger Relief Partners who are open to receiving donations at that time.</a:t>
            </a:r>
          </a:p>
        </p:txBody>
      </p:sp>
      <p:pic>
        <p:nvPicPr>
          <p:cNvPr id="73" name="Shape 73"/>
          <p:cNvPicPr preferRelativeResize="0"/>
          <p:nvPr/>
        </p:nvPicPr>
        <p:blipFill>
          <a:blip r:embed="rId3">
            <a:alphaModFix/>
          </a:blip>
          <a:stretch>
            <a:fillRect/>
          </a:stretch>
        </p:blipFill>
        <p:spPr>
          <a:xfrm>
            <a:off x="5403223" y="509387"/>
            <a:ext cx="2328199" cy="4124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7" name="Shape 77"/>
        <p:cNvGrpSpPr/>
        <p:nvPr/>
      </p:nvGrpSpPr>
      <p:grpSpPr>
        <a:xfrm>
          <a:off x="0" y="0"/>
          <a:ext cx="0" cy="0"/>
          <a:chOff x="0" y="0"/>
          <a:chExt cx="0" cy="0"/>
        </a:xfrm>
      </p:grpSpPr>
      <p:sp>
        <p:nvSpPr>
          <p:cNvPr id="78" name="Shape 7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Relevant users</a:t>
            </a:r>
          </a:p>
        </p:txBody>
      </p:sp>
      <p:sp>
        <p:nvSpPr>
          <p:cNvPr id="79" name="Shape 79"/>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Donor</a:t>
            </a:r>
          </a:p>
          <a:p>
            <a:pPr indent="-228600" lvl="1" marL="914400" rtl="0">
              <a:spcBef>
                <a:spcPts val="0"/>
              </a:spcBef>
              <a:buChar char="●"/>
            </a:pPr>
            <a:r>
              <a:rPr lang="en"/>
              <a:t>A restaurant or other food establishment that has potential food waste that they would like to donate.</a:t>
            </a:r>
          </a:p>
          <a:p>
            <a:pPr indent="-228600" lvl="1" marL="914400" rtl="0">
              <a:spcBef>
                <a:spcPts val="0"/>
              </a:spcBef>
              <a:buChar char="●"/>
            </a:pPr>
            <a:r>
              <a:rPr lang="en"/>
              <a:t>Address information is pulled from the Restaurant Inspect Violations API</a:t>
            </a:r>
          </a:p>
          <a:p>
            <a:pPr indent="-228600" lvl="0" marL="457200" rtl="0">
              <a:spcBef>
                <a:spcPts val="0"/>
              </a:spcBef>
              <a:buChar char="■"/>
            </a:pPr>
            <a:r>
              <a:rPr lang="en"/>
              <a:t>Volunteer</a:t>
            </a:r>
          </a:p>
          <a:p>
            <a:pPr indent="-228600" lvl="1" marL="914400" rtl="0">
              <a:spcBef>
                <a:spcPts val="0"/>
              </a:spcBef>
              <a:buChar char="●"/>
            </a:pPr>
            <a:r>
              <a:rPr lang="en"/>
              <a:t>In the scope of this app, a Volunteer is a driver who will pick up food from a Donor and transport it to a Hunger Relief Partner.</a:t>
            </a:r>
          </a:p>
          <a:p>
            <a:pPr indent="-228600" lvl="0" marL="457200" rtl="0">
              <a:spcBef>
                <a:spcPts val="0"/>
              </a:spcBef>
              <a:buChar char="■"/>
            </a:pPr>
            <a:r>
              <a:rPr lang="en"/>
              <a:t>Destination</a:t>
            </a:r>
          </a:p>
          <a:p>
            <a:pPr indent="-228600" lvl="1" marL="914400" rtl="0">
              <a:spcBef>
                <a:spcPts val="0"/>
              </a:spcBef>
              <a:buChar char="●"/>
            </a:pPr>
            <a:r>
              <a:rPr lang="en"/>
              <a:t>Hunger Relief Partners, for whom we have available name, location, and phone number data, are the endpoint Destination.</a:t>
            </a:r>
          </a:p>
          <a:p>
            <a:pPr indent="-228600" lvl="1" marL="914400">
              <a:spcBef>
                <a:spcPts val="0"/>
              </a:spcBef>
              <a:buChar char="●"/>
            </a:pPr>
            <a:r>
              <a:rPr lang="en"/>
              <a:t>They will need a point of contact to create an account and add the hours in which they are open for deliveries.</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sp>
        <p:nvSpPr>
          <p:cNvPr id="84" name="Shape 8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Relevant user events</a:t>
            </a:r>
          </a:p>
        </p:txBody>
      </p:sp>
      <p:sp>
        <p:nvSpPr>
          <p:cNvPr id="85" name="Shape 85"/>
          <p:cNvSpPr txBox="1"/>
          <p:nvPr>
            <p:ph idx="1" type="body"/>
          </p:nvPr>
        </p:nvSpPr>
        <p:spPr>
          <a:xfrm>
            <a:off x="311700" y="1152475"/>
            <a:ext cx="3999900" cy="3416400"/>
          </a:xfrm>
          <a:prstGeom prst="rect">
            <a:avLst/>
          </a:prstGeom>
        </p:spPr>
        <p:txBody>
          <a:bodyPr anchorCtr="0" anchor="t" bIns="91425" lIns="91425" rIns="91425" tIns="91425">
            <a:noAutofit/>
          </a:bodyPr>
          <a:lstStyle/>
          <a:p>
            <a:pPr indent="-228600" lvl="0" marL="457200" rtl="0">
              <a:spcBef>
                <a:spcPts val="0"/>
              </a:spcBef>
              <a:buChar char="■"/>
            </a:pPr>
            <a:r>
              <a:rPr lang="en"/>
              <a:t>Donor posts a pickup, which creates a Pickup object that is sent to a table of open Pickups. The object contains the restaurant’s name and address, a status field, an initially blank Volunteer and Destination field, plus a quantity and isPerishable field which are manually populated by the Donor.</a:t>
            </a:r>
          </a:p>
          <a:p>
            <a:pPr indent="-228600" lvl="0" marL="457200" rtl="0">
              <a:spcBef>
                <a:spcPts val="0"/>
              </a:spcBef>
              <a:buChar char="■"/>
            </a:pPr>
            <a:r>
              <a:rPr lang="en"/>
              <a:t>After Volunteer sign-in, Volunteer’s landing page displays a map containing a visual representation of open Pickups within certain geographic region. For the time being, there will be a default radius for the map of posted Pickups.</a:t>
            </a:r>
          </a:p>
        </p:txBody>
      </p:sp>
      <p:pic>
        <p:nvPicPr>
          <p:cNvPr id="86" name="Shape 86"/>
          <p:cNvPicPr preferRelativeResize="0"/>
          <p:nvPr/>
        </p:nvPicPr>
        <p:blipFill>
          <a:blip r:embed="rId3">
            <a:alphaModFix/>
          </a:blip>
          <a:stretch>
            <a:fillRect/>
          </a:stretch>
        </p:blipFill>
        <p:spPr>
          <a:xfrm>
            <a:off x="5258575" y="173487"/>
            <a:ext cx="2674625" cy="47965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Relevant user events</a:t>
            </a:r>
          </a:p>
        </p:txBody>
      </p:sp>
      <p:sp>
        <p:nvSpPr>
          <p:cNvPr id="92" name="Shape 92"/>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Volunteer clicks on the pin associated with an open Pickup, which opens a page displaying the location, name, and offering of the Donor, plus the nearest open Destination. The Volunteer will have the option to click an “accept” button or go back to the larger map. </a:t>
            </a:r>
          </a:p>
          <a:p>
            <a:pPr indent="-228600" lvl="0" marL="457200" rtl="0">
              <a:spcBef>
                <a:spcPts val="0"/>
              </a:spcBef>
              <a:buChar char="■"/>
            </a:pPr>
            <a:r>
              <a:rPr lang="en"/>
              <a:t>Upon clicking “accept”, the Pickup object will be changed to include the Volunteer and Destination and indicate that it has been accepted. The Donor will be notified of the pending arrival and sent an ETA, and both Donor and Volunteer will be directed to a page that allows them to contact one another.</a:t>
            </a:r>
          </a:p>
          <a:p>
            <a:pPr indent="-228600" lvl="0" marL="457200" rtl="0">
              <a:spcBef>
                <a:spcPts val="0"/>
              </a:spcBef>
              <a:buChar char="■"/>
            </a:pPr>
            <a:r>
              <a:rPr lang="en"/>
              <a:t>After the pickup is made, the Pickup status will be changed again, and the Destination will be notified that a delivery is on the way.</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6" name="Shape 96"/>
        <p:cNvGrpSpPr/>
        <p:nvPr/>
      </p:nvGrpSpPr>
      <p:grpSpPr>
        <a:xfrm>
          <a:off x="0" y="0"/>
          <a:ext cx="0" cy="0"/>
          <a:chOff x="0" y="0"/>
          <a:chExt cx="0" cy="0"/>
        </a:xfrm>
      </p:grpSpPr>
      <p:sp>
        <p:nvSpPr>
          <p:cNvPr id="97" name="Shape 97"/>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Benefits for the Food Bank of Delaware</a:t>
            </a:r>
          </a:p>
        </p:txBody>
      </p:sp>
      <p:sp>
        <p:nvSpPr>
          <p:cNvPr id="98" name="Shape 98"/>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Lowering the barrier for communication between Donors, Volunteers, and Destinations will increase the community’s ability to prevent food waste and allocate resources. Enhancing the precision and ease of communication between these actors will make donation and volunteering and more attractive proposition.</a:t>
            </a:r>
          </a:p>
          <a:p>
            <a:pPr indent="-228600" lvl="0" marL="457200" rtl="0">
              <a:spcBef>
                <a:spcPts val="0"/>
              </a:spcBef>
              <a:buChar char="■"/>
            </a:pPr>
            <a:r>
              <a:rPr lang="en"/>
              <a:t>Meanwhile, FBD can scale down their day-to-day role in coordinating volunteers and focus on decision-making. </a:t>
            </a:r>
          </a:p>
          <a:p>
            <a:pPr indent="-228600" lvl="0" marL="457200" rtl="0">
              <a:spcBef>
                <a:spcPts val="0"/>
              </a:spcBef>
              <a:buChar char="■"/>
            </a:pPr>
            <a:r>
              <a:rPr lang="en"/>
              <a:t>Some areas will invariably have an excess of unaccepted Pickups and too few Volunteers, while other areas may have the opposite problem. Robust data on these inequalities can help better inform FBD’s allocation of resources for transportation and volunteer outreach.</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Next steps</a:t>
            </a:r>
          </a:p>
        </p:txBody>
      </p:sp>
      <p:sp>
        <p:nvSpPr>
          <p:cNvPr id="104" name="Shape 104"/>
          <p:cNvSpPr txBox="1"/>
          <p:nvPr>
            <p:ph idx="1" type="body"/>
          </p:nvPr>
        </p:nvSpPr>
        <p:spPr>
          <a:xfrm>
            <a:off x="311700" y="1152475"/>
            <a:ext cx="8520600" cy="2025900"/>
          </a:xfrm>
          <a:prstGeom prst="rect">
            <a:avLst/>
          </a:prstGeom>
        </p:spPr>
        <p:txBody>
          <a:bodyPr anchorCtr="0" anchor="t" bIns="91425" lIns="91425" rIns="91425" tIns="91425">
            <a:noAutofit/>
          </a:bodyPr>
          <a:lstStyle/>
          <a:p>
            <a:pPr indent="-228600" lvl="0" marL="457200" rtl="0">
              <a:spcBef>
                <a:spcPts val="0"/>
              </a:spcBef>
              <a:buChar char="■"/>
            </a:pPr>
            <a:r>
              <a:rPr lang="en"/>
              <a:t>Set up Restful Node.js API </a:t>
            </a:r>
            <a:r>
              <a:rPr lang="en"/>
              <a:t>backend</a:t>
            </a:r>
            <a:r>
              <a:rPr lang="en"/>
              <a:t>.</a:t>
            </a:r>
          </a:p>
          <a:p>
            <a:pPr indent="-228600" lvl="0" marL="457200" rtl="0">
              <a:spcBef>
                <a:spcPts val="0"/>
              </a:spcBef>
              <a:buChar char="■"/>
            </a:pPr>
            <a:r>
              <a:rPr lang="en"/>
              <a:t>Extend app to handle volunteer signup for scheduled events.</a:t>
            </a:r>
          </a:p>
          <a:p>
            <a:pPr indent="-228600" lvl="0" marL="457200" rtl="0">
              <a:spcBef>
                <a:spcPts val="0"/>
              </a:spcBef>
              <a:buChar char="■"/>
            </a:pPr>
            <a:r>
              <a:rPr lang="en"/>
              <a:t>Meet with and/or survey all potential user groups to determine additional functionality.</a:t>
            </a:r>
          </a:p>
          <a:p>
            <a:pPr indent="-228600" lvl="0" marL="457200">
              <a:spcBef>
                <a:spcPts val="0"/>
              </a:spcBef>
              <a:buChar char="■"/>
            </a:pPr>
            <a:r>
              <a:rPr lang="en"/>
              <a:t>Coordinate with FBD to reach out to potential donors and Hunger Relief Partners.</a:t>
            </a:r>
          </a:p>
        </p:txBody>
      </p:sp>
      <p:pic>
        <p:nvPicPr>
          <p:cNvPr id="105" name="Shape 105"/>
          <p:cNvPicPr preferRelativeResize="0"/>
          <p:nvPr/>
        </p:nvPicPr>
        <p:blipFill>
          <a:blip r:embed="rId3">
            <a:alphaModFix/>
          </a:blip>
          <a:stretch>
            <a:fillRect/>
          </a:stretch>
        </p:blipFill>
        <p:spPr>
          <a:xfrm>
            <a:off x="545650" y="2977800"/>
            <a:ext cx="3425282" cy="1860901"/>
          </a:xfrm>
          <a:prstGeom prst="rect">
            <a:avLst/>
          </a:prstGeom>
          <a:noFill/>
          <a:ln>
            <a:noFill/>
          </a:ln>
        </p:spPr>
      </p:pic>
      <p:pic>
        <p:nvPicPr>
          <p:cNvPr id="106" name="Shape 106"/>
          <p:cNvPicPr preferRelativeResize="0"/>
          <p:nvPr/>
        </p:nvPicPr>
        <p:blipFill>
          <a:blip r:embed="rId4">
            <a:alphaModFix/>
          </a:blip>
          <a:stretch>
            <a:fillRect/>
          </a:stretch>
        </p:blipFill>
        <p:spPr>
          <a:xfrm>
            <a:off x="4941442" y="2977800"/>
            <a:ext cx="2960157" cy="18608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0" name="Shape 110"/>
        <p:cNvGrpSpPr/>
        <p:nvPr/>
      </p:nvGrpSpPr>
      <p:grpSpPr>
        <a:xfrm>
          <a:off x="0" y="0"/>
          <a:ext cx="0" cy="0"/>
          <a:chOff x="0" y="0"/>
          <a:chExt cx="0" cy="0"/>
        </a:xfrm>
      </p:grpSpPr>
      <p:sp>
        <p:nvSpPr>
          <p:cNvPr id="111" name="Shape 11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Schema</a:t>
            </a:r>
          </a:p>
        </p:txBody>
      </p:sp>
      <p:pic>
        <p:nvPicPr>
          <p:cNvPr id="112" name="Shape 112"/>
          <p:cNvPicPr preferRelativeResize="0"/>
          <p:nvPr/>
        </p:nvPicPr>
        <p:blipFill>
          <a:blip r:embed="rId3">
            <a:alphaModFix/>
          </a:blip>
          <a:stretch>
            <a:fillRect/>
          </a:stretch>
        </p:blipFill>
        <p:spPr>
          <a:xfrm>
            <a:off x="2017975" y="1132275"/>
            <a:ext cx="4931474"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